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04" r:id="rId2"/>
    <p:sldId id="705" r:id="rId3"/>
    <p:sldId id="707" r:id="rId4"/>
    <p:sldId id="708" r:id="rId5"/>
    <p:sldId id="651" r:id="rId6"/>
    <p:sldId id="655" r:id="rId7"/>
    <p:sldId id="656" r:id="rId8"/>
    <p:sldId id="657" r:id="rId9"/>
    <p:sldId id="658" r:id="rId10"/>
    <p:sldId id="659" r:id="rId11"/>
    <p:sldId id="709" r:id="rId12"/>
    <p:sldId id="660" r:id="rId13"/>
    <p:sldId id="661" r:id="rId14"/>
    <p:sldId id="662" r:id="rId15"/>
    <p:sldId id="663" r:id="rId16"/>
    <p:sldId id="664" r:id="rId17"/>
    <p:sldId id="665" r:id="rId18"/>
    <p:sldId id="710" r:id="rId19"/>
    <p:sldId id="666" r:id="rId20"/>
    <p:sldId id="670" r:id="rId21"/>
    <p:sldId id="667" r:id="rId22"/>
    <p:sldId id="668" r:id="rId23"/>
    <p:sldId id="669" r:id="rId24"/>
    <p:sldId id="711" r:id="rId25"/>
    <p:sldId id="671" r:id="rId26"/>
    <p:sldId id="672" r:id="rId27"/>
    <p:sldId id="673" r:id="rId28"/>
    <p:sldId id="674" r:id="rId29"/>
    <p:sldId id="675" r:id="rId30"/>
    <p:sldId id="712" r:id="rId31"/>
    <p:sldId id="676" r:id="rId32"/>
    <p:sldId id="681" r:id="rId33"/>
    <p:sldId id="682" r:id="rId34"/>
    <p:sldId id="683" r:id="rId35"/>
    <p:sldId id="684" r:id="rId36"/>
    <p:sldId id="713" r:id="rId37"/>
    <p:sldId id="716" r:id="rId38"/>
    <p:sldId id="717" r:id="rId39"/>
    <p:sldId id="718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A50021"/>
    <a:srgbClr val="CFCFCF"/>
    <a:srgbClr val="0101FF"/>
    <a:srgbClr val="FF2D2D"/>
    <a:srgbClr val="FFFF00"/>
    <a:srgbClr val="003300"/>
    <a:srgbClr val="8A001A"/>
    <a:srgbClr val="4C00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 autoAdjust="0"/>
    <p:restoredTop sz="99604" autoAdjust="0"/>
  </p:normalViewPr>
  <p:slideViewPr>
    <p:cSldViewPr>
      <p:cViewPr>
        <p:scale>
          <a:sx n="66" d="100"/>
          <a:sy n="66" d="100"/>
        </p:scale>
        <p:origin x="-175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notesViewPr>
    <p:cSldViewPr>
      <p:cViewPr varScale="1">
        <p:scale>
          <a:sx n="56" d="100"/>
          <a:sy n="56" d="100"/>
        </p:scale>
        <p:origin x="-124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2441165B-7767-49F9-B762-4F1369D8DA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1938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F498DC69-26E8-4B9D-A193-0DEAA1337A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02287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476E-7A2A-4847-8BA3-1F92AA43D3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6088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1923-DF02-4BCE-8F0B-2535E6E91A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674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5DC0-1507-41D3-8007-A4D9AB67C6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0798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9B3A-FB3D-40AD-A9E3-C32E327C5E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5681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2B4A-778E-4E38-B2EA-B4BE2D6823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9965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EFE8B-2AF6-4007-9E75-2F7188ED90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657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62AE-4DAE-40D1-AEBC-6AB5112271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8843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ED86-E2F2-4C1D-91AF-F5E5E438E5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914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34897-070F-4284-BF97-05EE830110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1804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B450-4D61-4F04-8FD3-066F634D8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912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E708-6AD1-4767-A018-225C5A92F7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6121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A660-0048-499F-895E-91F479F635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6313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itchFamily="2" charset="-122"/>
              </a:defRPr>
            </a:lvl1pPr>
          </a:lstStyle>
          <a:p>
            <a:pPr>
              <a:defRPr/>
            </a:pPr>
            <a:fld id="{ABAD9706-9E70-4D90-A54C-19BD682FCC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40386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本科教学审核评估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学院自评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endParaRPr lang="zh-CN" alt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914400" y="1562100"/>
            <a:ext cx="5238750" cy="495300"/>
            <a:chOff x="576" y="984"/>
            <a:chExt cx="3300" cy="312"/>
          </a:xfrm>
        </p:grpSpPr>
        <p:pic>
          <p:nvPicPr>
            <p:cNvPr id="2561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90"/>
              <a:ext cx="3300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984"/>
              <a:ext cx="1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88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4100"/>
            <a:ext cx="5562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114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4922"/>
            <a:ext cx="3962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811953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主要写：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/>
              <a:t>各专业教师名单；实验技术人员名单；教辅人员名单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各专业学生人数，生师比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各专业专任教师的教师结构（年龄、职称、学位、学缘）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、各专业机关教师名单；各专业外聘教师及拟外聘教师名单；</a:t>
            </a:r>
            <a:endParaRPr lang="en-US" altLang="zh-CN" dirty="0" smtClean="0"/>
          </a:p>
          <a:p>
            <a:r>
              <a:rPr lang="en-US" altLang="zh-CN" dirty="0" smtClean="0"/>
              <a:t>4、</a:t>
            </a:r>
            <a:r>
              <a:rPr lang="zh-CN" altLang="en-US" dirty="0" smtClean="0"/>
              <a:t>实验技术人员结构（年龄、职称、学位）</a:t>
            </a:r>
            <a:endParaRPr lang="en-US" altLang="zh-CN" dirty="0" smtClean="0"/>
          </a:p>
          <a:p>
            <a:r>
              <a:rPr lang="en-US" altLang="zh-CN" dirty="0" smtClean="0"/>
              <a:t>5、</a:t>
            </a:r>
            <a:r>
              <a:rPr lang="zh-CN" altLang="en-US" dirty="0" smtClean="0"/>
              <a:t>教辅人员结构（年龄、职称、学位、学缘）</a:t>
            </a:r>
            <a:endParaRPr lang="en-US" altLang="zh-CN" dirty="0" smtClean="0"/>
          </a:p>
          <a:p>
            <a:r>
              <a:rPr lang="en-US" altLang="zh-CN" dirty="0" smtClean="0"/>
              <a:t>6、</a:t>
            </a:r>
            <a:r>
              <a:rPr lang="zh-CN" altLang="en-US" dirty="0" smtClean="0">
                <a:solidFill>
                  <a:srgbClr val="FF0000"/>
                </a:solidFill>
              </a:rPr>
              <a:t>教师队伍建设规划及发展态势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7、</a:t>
            </a:r>
            <a:r>
              <a:rPr lang="zh-CN" altLang="en-US" dirty="0" smtClean="0"/>
              <a:t>教授、副教授为本科生上课情况</a:t>
            </a:r>
            <a:endParaRPr lang="en-US" altLang="zh-CN" dirty="0" smtClean="0"/>
          </a:p>
          <a:p>
            <a:r>
              <a:rPr lang="en-US" altLang="zh-CN" dirty="0" smtClean="0"/>
              <a:t>8、</a:t>
            </a:r>
            <a:r>
              <a:rPr lang="zh-CN" altLang="en-US" dirty="0" smtClean="0"/>
              <a:t>科研促进教学情况</a:t>
            </a:r>
            <a:endParaRPr lang="en-US" altLang="zh-CN" dirty="0" smtClean="0"/>
          </a:p>
          <a:p>
            <a:r>
              <a:rPr lang="en-US" altLang="zh-CN" dirty="0" smtClean="0"/>
              <a:t>9、</a:t>
            </a:r>
            <a:r>
              <a:rPr lang="zh-CN" altLang="en-US" dirty="0" smtClean="0"/>
              <a:t>教师开展教学研究、参与教学改革与建设情况</a:t>
            </a:r>
            <a:endParaRPr lang="en-US" altLang="zh-CN" dirty="0" smtClean="0"/>
          </a:p>
          <a:p>
            <a:r>
              <a:rPr lang="en-US" altLang="zh-CN" dirty="0" smtClean="0"/>
              <a:t>10、</a:t>
            </a:r>
            <a:r>
              <a:rPr lang="zh-CN" altLang="en-US" dirty="0" smtClean="0"/>
              <a:t>梳理存在的所有问题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29451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5591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6578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6713"/>
            <a:ext cx="3962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57400" y="5867400"/>
            <a:ext cx="1981200" cy="533400"/>
            <a:chOff x="1296" y="3696"/>
            <a:chExt cx="1248" cy="336"/>
          </a:xfrm>
        </p:grpSpPr>
        <p:grpSp>
          <p:nvGrpSpPr>
            <p:cNvPr id="26644" name="Group 9"/>
            <p:cNvGrpSpPr>
              <a:grpSpLocks/>
            </p:cNvGrpSpPr>
            <p:nvPr/>
          </p:nvGrpSpPr>
          <p:grpSpPr bwMode="auto">
            <a:xfrm>
              <a:off x="1296" y="3696"/>
              <a:ext cx="1248" cy="336"/>
              <a:chOff x="1296" y="3696"/>
              <a:chExt cx="1248" cy="336"/>
            </a:xfrm>
          </p:grpSpPr>
          <p:sp>
            <p:nvSpPr>
              <p:cNvPr id="26646" name="AutoShape 10"/>
              <p:cNvSpPr>
                <a:spLocks noChangeArrowheads="1"/>
              </p:cNvSpPr>
              <p:nvPr/>
            </p:nvSpPr>
            <p:spPr bwMode="auto">
              <a:xfrm>
                <a:off x="1296" y="3696"/>
                <a:ext cx="1152" cy="336"/>
              </a:xfrm>
              <a:prstGeom prst="wedgeRoundRectCallout">
                <a:avLst>
                  <a:gd name="adj1" fmla="val -38542"/>
                  <a:gd name="adj2" fmla="val -93454"/>
                  <a:gd name="adj3" fmla="val 16667"/>
                </a:avLst>
              </a:prstGeom>
              <a:solidFill>
                <a:srgbClr val="5B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zh-CN" sz="1800"/>
              </a:p>
            </p:txBody>
          </p:sp>
          <p:sp>
            <p:nvSpPr>
              <p:cNvPr id="26647" name="Text Box 11"/>
              <p:cNvSpPr txBox="1">
                <a:spLocks noChangeArrowheads="1"/>
              </p:cNvSpPr>
              <p:nvPr/>
            </p:nvSpPr>
            <p:spPr bwMode="auto">
              <a:xfrm>
                <a:off x="1344" y="3696"/>
                <a:ext cx="120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ea typeface="华文隶书" pitchFamily="2" charset="-122"/>
                  </a:rPr>
                  <a:t>第一资源</a:t>
                </a:r>
              </a:p>
            </p:txBody>
          </p:sp>
        </p:grpSp>
        <p:pic>
          <p:nvPicPr>
            <p:cNvPr id="26645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" y="3744"/>
              <a:ext cx="99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343400" y="5867400"/>
            <a:ext cx="3505200" cy="533400"/>
            <a:chOff x="2736" y="3696"/>
            <a:chExt cx="2208" cy="336"/>
          </a:xfrm>
        </p:grpSpPr>
        <p:grpSp>
          <p:nvGrpSpPr>
            <p:cNvPr id="26640" name="Group 14"/>
            <p:cNvGrpSpPr>
              <a:grpSpLocks/>
            </p:cNvGrpSpPr>
            <p:nvPr/>
          </p:nvGrpSpPr>
          <p:grpSpPr bwMode="auto">
            <a:xfrm>
              <a:off x="2736" y="3696"/>
              <a:ext cx="2208" cy="336"/>
              <a:chOff x="2640" y="3696"/>
              <a:chExt cx="2208" cy="336"/>
            </a:xfrm>
          </p:grpSpPr>
          <p:sp>
            <p:nvSpPr>
              <p:cNvPr id="26642" name="AutoShape 15"/>
              <p:cNvSpPr>
                <a:spLocks noChangeArrowheads="1"/>
              </p:cNvSpPr>
              <p:nvPr/>
            </p:nvSpPr>
            <p:spPr bwMode="auto">
              <a:xfrm>
                <a:off x="2640" y="3696"/>
                <a:ext cx="1968" cy="336"/>
              </a:xfrm>
              <a:prstGeom prst="wedgeRoundRectCallout">
                <a:avLst>
                  <a:gd name="adj1" fmla="val -43292"/>
                  <a:gd name="adj2" fmla="val -93454"/>
                  <a:gd name="adj3" fmla="val 16667"/>
                </a:avLst>
              </a:prstGeom>
              <a:solidFill>
                <a:srgbClr val="89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zh-CN" sz="1800"/>
              </a:p>
            </p:txBody>
          </p:sp>
          <p:sp>
            <p:nvSpPr>
              <p:cNvPr id="26643" name="Text Box 16"/>
              <p:cNvSpPr txBox="1">
                <a:spLocks noChangeArrowheads="1"/>
              </p:cNvSpPr>
              <p:nvPr/>
            </p:nvSpPr>
            <p:spPr bwMode="auto">
              <a:xfrm>
                <a:off x="2640" y="3696"/>
                <a:ext cx="22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>
                    <a:ea typeface="华文隶书" pitchFamily="2" charset="-122"/>
                  </a:rPr>
                  <a:t>专业、课程、教材</a:t>
                </a:r>
              </a:p>
            </p:txBody>
          </p:sp>
        </p:grpSp>
        <p:pic>
          <p:nvPicPr>
            <p:cNvPr id="26641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3756"/>
              <a:ext cx="187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36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55260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90800"/>
            <a:ext cx="2133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433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713" y="1828800"/>
            <a:ext cx="552608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9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133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1071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8" y="2133600"/>
            <a:ext cx="56276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133600"/>
            <a:ext cx="2143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391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56276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209800"/>
            <a:ext cx="2124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391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05050"/>
            <a:ext cx="53705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286000"/>
            <a:ext cx="2143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4775"/>
            <a:ext cx="3962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937" y="1805651"/>
            <a:ext cx="7748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主要写：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/>
              <a:t>实验室、实习场所的面积；教学用计算机数量；教学科研仪器设备值；学院拥有图书数量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各专业校外实习实训基地</a:t>
            </a:r>
            <a:endParaRPr lang="en-US" altLang="zh-CN" dirty="0" smtClean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教学、科研设施的开放程度及利用情况</a:t>
            </a:r>
            <a:endParaRPr lang="en-US" altLang="zh-CN" dirty="0" smtClean="0"/>
          </a:p>
          <a:p>
            <a:r>
              <a:rPr lang="en-US" altLang="zh-CN" dirty="0" smtClean="0"/>
              <a:t>4、</a:t>
            </a:r>
            <a:r>
              <a:rPr lang="zh-CN" altLang="en-US" dirty="0" smtClean="0">
                <a:solidFill>
                  <a:srgbClr val="FF0000"/>
                </a:solidFill>
              </a:rPr>
              <a:t>专业建设规划与执行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5、</a:t>
            </a:r>
            <a:r>
              <a:rPr lang="zh-CN" altLang="en-US" dirty="0" smtClean="0"/>
              <a:t>专业设置及招生情况、每年招生人数</a:t>
            </a:r>
            <a:endParaRPr lang="en-US" altLang="zh-CN" dirty="0" smtClean="0"/>
          </a:p>
          <a:p>
            <a:r>
              <a:rPr lang="en-US" altLang="zh-CN" dirty="0" smtClean="0"/>
              <a:t>6、</a:t>
            </a:r>
            <a:r>
              <a:rPr lang="zh-CN" altLang="en-US" dirty="0" smtClean="0"/>
              <a:t>培养方案制定与执行</a:t>
            </a:r>
            <a:endParaRPr lang="en-US" altLang="zh-CN" dirty="0" smtClean="0"/>
          </a:p>
          <a:p>
            <a:r>
              <a:rPr lang="en-US" altLang="zh-CN" dirty="0" smtClean="0"/>
              <a:t>7、</a:t>
            </a:r>
            <a:r>
              <a:rPr lang="zh-CN" altLang="en-US" dirty="0" smtClean="0">
                <a:solidFill>
                  <a:srgbClr val="FF0000"/>
                </a:solidFill>
              </a:rPr>
              <a:t>课程建设规划与执行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8、</a:t>
            </a:r>
            <a:r>
              <a:rPr lang="zh-CN" altLang="en-US" dirty="0" smtClean="0"/>
              <a:t>教材建设与选用</a:t>
            </a:r>
            <a:endParaRPr lang="en-US" altLang="zh-CN" dirty="0" smtClean="0"/>
          </a:p>
          <a:p>
            <a:r>
              <a:rPr lang="en-US" altLang="zh-CN" dirty="0" smtClean="0"/>
              <a:t>9、</a:t>
            </a:r>
            <a:r>
              <a:rPr lang="zh-CN" altLang="en-US" dirty="0" smtClean="0"/>
              <a:t>校地合作情况；共建教学资源情况；社会捐赠情况</a:t>
            </a:r>
            <a:endParaRPr lang="en-US" altLang="zh-CN" dirty="0" smtClean="0"/>
          </a:p>
          <a:p>
            <a:r>
              <a:rPr lang="en-US" altLang="zh-CN" dirty="0" smtClean="0"/>
              <a:t>10、</a:t>
            </a:r>
            <a:r>
              <a:rPr lang="zh-CN" altLang="en-US" dirty="0" smtClean="0"/>
              <a:t>梳理存在的所有问题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069195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6200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35" name="Freeform 3"/>
          <p:cNvSpPr>
            <a:spLocks/>
          </p:cNvSpPr>
          <p:nvPr/>
        </p:nvSpPr>
        <p:spPr bwMode="auto">
          <a:xfrm>
            <a:off x="4529138" y="5005388"/>
            <a:ext cx="2278062" cy="1395412"/>
          </a:xfrm>
          <a:custGeom>
            <a:avLst/>
            <a:gdLst>
              <a:gd name="T0" fmla="*/ 2142132407 w 1435"/>
              <a:gd name="T1" fmla="*/ 1224795555 h 879"/>
              <a:gd name="T2" fmla="*/ 2147483647 w 1435"/>
              <a:gd name="T3" fmla="*/ 1408766051 h 879"/>
              <a:gd name="T4" fmla="*/ 2147483647 w 1435"/>
              <a:gd name="T5" fmla="*/ 1685983459 h 879"/>
              <a:gd name="T6" fmla="*/ 2147483647 w 1435"/>
              <a:gd name="T7" fmla="*/ 1960681109 h 879"/>
              <a:gd name="T8" fmla="*/ 2147483647 w 1435"/>
              <a:gd name="T9" fmla="*/ 2147483647 h 879"/>
              <a:gd name="T10" fmla="*/ 919856119 w 1435"/>
              <a:gd name="T11" fmla="*/ 2147483647 h 879"/>
              <a:gd name="T12" fmla="*/ 781248199 w 1435"/>
              <a:gd name="T13" fmla="*/ 2147172553 h 879"/>
              <a:gd name="T14" fmla="*/ 322579919 w 1435"/>
              <a:gd name="T15" fmla="*/ 1892636140 h 879"/>
              <a:gd name="T16" fmla="*/ 345260518 w 1435"/>
              <a:gd name="T17" fmla="*/ 1524693165 h 879"/>
              <a:gd name="T18" fmla="*/ 413305493 w 1435"/>
              <a:gd name="T19" fmla="*/ 1386085453 h 879"/>
              <a:gd name="T20" fmla="*/ 551913315 w 1435"/>
              <a:gd name="T21" fmla="*/ 1363403267 h 879"/>
              <a:gd name="T22" fmla="*/ 1542335159 w 1435"/>
              <a:gd name="T23" fmla="*/ 1292838937 h 879"/>
              <a:gd name="T24" fmla="*/ 1635580094 w 1435"/>
              <a:gd name="T25" fmla="*/ 1179432772 h 879"/>
              <a:gd name="T26" fmla="*/ 1451609584 w 1435"/>
              <a:gd name="T27" fmla="*/ 1063505658 h 879"/>
              <a:gd name="T28" fmla="*/ 1403725849 w 1435"/>
              <a:gd name="T29" fmla="*/ 1018142874 h 879"/>
              <a:gd name="T30" fmla="*/ 161289959 w 1435"/>
              <a:gd name="T31" fmla="*/ 992941328 h 879"/>
              <a:gd name="T32" fmla="*/ 0 w 1435"/>
              <a:gd name="T33" fmla="*/ 831651232 h 879"/>
              <a:gd name="T34" fmla="*/ 45362800 w 1435"/>
              <a:gd name="T35" fmla="*/ 372982987 h 879"/>
              <a:gd name="T36" fmla="*/ 113406224 w 1435"/>
              <a:gd name="T37" fmla="*/ 163809308 h 879"/>
              <a:gd name="T38" fmla="*/ 297378370 w 1435"/>
              <a:gd name="T39" fmla="*/ 118446524 h 879"/>
              <a:gd name="T40" fmla="*/ 367942706 w 1435"/>
              <a:gd name="T41" fmla="*/ 95765901 h 879"/>
              <a:gd name="T42" fmla="*/ 919856119 w 1435"/>
              <a:gd name="T43" fmla="*/ 73083716 h 879"/>
              <a:gd name="T44" fmla="*/ 2147483647 w 1435"/>
              <a:gd name="T45" fmla="*/ 50403105 h 879"/>
              <a:gd name="T46" fmla="*/ 2147483647 w 1435"/>
              <a:gd name="T47" fmla="*/ 25201553 h 879"/>
              <a:gd name="T48" fmla="*/ 2147483647 w 1435"/>
              <a:gd name="T49" fmla="*/ 325099255 h 879"/>
              <a:gd name="T50" fmla="*/ 2147483647 w 1435"/>
              <a:gd name="T51" fmla="*/ 902215761 h 879"/>
              <a:gd name="T52" fmla="*/ 2147483647 w 1435"/>
              <a:gd name="T53" fmla="*/ 1040823472 h 879"/>
              <a:gd name="T54" fmla="*/ 2147483647 w 1435"/>
              <a:gd name="T55" fmla="*/ 1063505658 h 879"/>
              <a:gd name="T56" fmla="*/ 2147483647 w 1435"/>
              <a:gd name="T57" fmla="*/ 1086186256 h 879"/>
              <a:gd name="T58" fmla="*/ 2048885884 w 1435"/>
              <a:gd name="T59" fmla="*/ 1131549040 h 879"/>
              <a:gd name="T60" fmla="*/ 2003523097 w 1435"/>
              <a:gd name="T61" fmla="*/ 1179432772 h 879"/>
              <a:gd name="T62" fmla="*/ 2147483647 w 1435"/>
              <a:gd name="T63" fmla="*/ 1292838937 h 879"/>
              <a:gd name="T64" fmla="*/ 2147483647 w 1435"/>
              <a:gd name="T65" fmla="*/ 1224795555 h 8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35"/>
              <a:gd name="T100" fmla="*/ 0 h 879"/>
              <a:gd name="T101" fmla="*/ 1435 w 1435"/>
              <a:gd name="T102" fmla="*/ 879 h 8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35" h="879">
                <a:moveTo>
                  <a:pt x="850" y="486"/>
                </a:moveTo>
                <a:cubicBezTo>
                  <a:pt x="1110" y="494"/>
                  <a:pt x="1119" y="459"/>
                  <a:pt x="1270" y="559"/>
                </a:cubicBezTo>
                <a:cubicBezTo>
                  <a:pt x="1283" y="595"/>
                  <a:pt x="1286" y="632"/>
                  <a:pt x="1298" y="669"/>
                </a:cubicBezTo>
                <a:cubicBezTo>
                  <a:pt x="1297" y="676"/>
                  <a:pt x="1294" y="754"/>
                  <a:pt x="1280" y="778"/>
                </a:cubicBezTo>
                <a:cubicBezTo>
                  <a:pt x="1229" y="862"/>
                  <a:pt x="1096" y="871"/>
                  <a:pt x="1014" y="879"/>
                </a:cubicBezTo>
                <a:cubicBezTo>
                  <a:pt x="798" y="876"/>
                  <a:pt x="581" y="878"/>
                  <a:pt x="365" y="870"/>
                </a:cubicBezTo>
                <a:cubicBezTo>
                  <a:pt x="346" y="869"/>
                  <a:pt x="310" y="852"/>
                  <a:pt x="310" y="852"/>
                </a:cubicBezTo>
                <a:cubicBezTo>
                  <a:pt x="258" y="797"/>
                  <a:pt x="188" y="791"/>
                  <a:pt x="128" y="751"/>
                </a:cubicBezTo>
                <a:cubicBezTo>
                  <a:pt x="131" y="702"/>
                  <a:pt x="132" y="654"/>
                  <a:pt x="137" y="605"/>
                </a:cubicBezTo>
                <a:cubicBezTo>
                  <a:pt x="138" y="594"/>
                  <a:pt x="153" y="556"/>
                  <a:pt x="164" y="550"/>
                </a:cubicBezTo>
                <a:cubicBezTo>
                  <a:pt x="181" y="542"/>
                  <a:pt x="201" y="544"/>
                  <a:pt x="219" y="541"/>
                </a:cubicBezTo>
                <a:cubicBezTo>
                  <a:pt x="381" y="485"/>
                  <a:pt x="255" y="523"/>
                  <a:pt x="612" y="513"/>
                </a:cubicBezTo>
                <a:cubicBezTo>
                  <a:pt x="623" y="497"/>
                  <a:pt x="649" y="487"/>
                  <a:pt x="649" y="468"/>
                </a:cubicBezTo>
                <a:cubicBezTo>
                  <a:pt x="649" y="450"/>
                  <a:pt x="587" y="431"/>
                  <a:pt x="576" y="422"/>
                </a:cubicBezTo>
                <a:cubicBezTo>
                  <a:pt x="569" y="417"/>
                  <a:pt x="566" y="404"/>
                  <a:pt x="557" y="404"/>
                </a:cubicBezTo>
                <a:cubicBezTo>
                  <a:pt x="393" y="395"/>
                  <a:pt x="228" y="397"/>
                  <a:pt x="64" y="394"/>
                </a:cubicBezTo>
                <a:cubicBezTo>
                  <a:pt x="26" y="382"/>
                  <a:pt x="12" y="368"/>
                  <a:pt x="0" y="330"/>
                </a:cubicBezTo>
                <a:cubicBezTo>
                  <a:pt x="26" y="251"/>
                  <a:pt x="2" y="331"/>
                  <a:pt x="18" y="148"/>
                </a:cubicBezTo>
                <a:cubicBezTo>
                  <a:pt x="20" y="124"/>
                  <a:pt x="22" y="83"/>
                  <a:pt x="45" y="65"/>
                </a:cubicBezTo>
                <a:cubicBezTo>
                  <a:pt x="54" y="58"/>
                  <a:pt x="116" y="47"/>
                  <a:pt x="118" y="47"/>
                </a:cubicBezTo>
                <a:cubicBezTo>
                  <a:pt x="128" y="45"/>
                  <a:pt x="136" y="39"/>
                  <a:pt x="146" y="38"/>
                </a:cubicBezTo>
                <a:cubicBezTo>
                  <a:pt x="219" y="33"/>
                  <a:pt x="292" y="32"/>
                  <a:pt x="365" y="29"/>
                </a:cubicBezTo>
                <a:cubicBezTo>
                  <a:pt x="657" y="36"/>
                  <a:pt x="934" y="29"/>
                  <a:pt x="1225" y="20"/>
                </a:cubicBezTo>
                <a:cubicBezTo>
                  <a:pt x="1279" y="0"/>
                  <a:pt x="1286" y="2"/>
                  <a:pt x="1353" y="10"/>
                </a:cubicBezTo>
                <a:cubicBezTo>
                  <a:pt x="1387" y="46"/>
                  <a:pt x="1381" y="95"/>
                  <a:pt x="1417" y="129"/>
                </a:cubicBezTo>
                <a:cubicBezTo>
                  <a:pt x="1435" y="205"/>
                  <a:pt x="1430" y="283"/>
                  <a:pt x="1408" y="358"/>
                </a:cubicBezTo>
                <a:cubicBezTo>
                  <a:pt x="1406" y="364"/>
                  <a:pt x="1399" y="412"/>
                  <a:pt x="1380" y="413"/>
                </a:cubicBezTo>
                <a:cubicBezTo>
                  <a:pt x="1234" y="422"/>
                  <a:pt x="1087" y="419"/>
                  <a:pt x="941" y="422"/>
                </a:cubicBezTo>
                <a:cubicBezTo>
                  <a:pt x="917" y="425"/>
                  <a:pt x="892" y="426"/>
                  <a:pt x="868" y="431"/>
                </a:cubicBezTo>
                <a:cubicBezTo>
                  <a:pt x="849" y="435"/>
                  <a:pt x="813" y="449"/>
                  <a:pt x="813" y="449"/>
                </a:cubicBezTo>
                <a:cubicBezTo>
                  <a:pt x="807" y="455"/>
                  <a:pt x="793" y="460"/>
                  <a:pt x="795" y="468"/>
                </a:cubicBezTo>
                <a:cubicBezTo>
                  <a:pt x="797" y="478"/>
                  <a:pt x="857" y="509"/>
                  <a:pt x="868" y="513"/>
                </a:cubicBezTo>
                <a:cubicBezTo>
                  <a:pt x="902" y="502"/>
                  <a:pt x="892" y="513"/>
                  <a:pt x="905" y="486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3225"/>
            <a:ext cx="3810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4876800" y="5791200"/>
            <a:ext cx="2362200" cy="519113"/>
            <a:chOff x="3072" y="3648"/>
            <a:chExt cx="1488" cy="327"/>
          </a:xfrm>
        </p:grpSpPr>
        <p:sp>
          <p:nvSpPr>
            <p:cNvPr id="32786" name="Text Box 8"/>
            <p:cNvSpPr txBox="1">
              <a:spLocks noChangeArrowheads="1"/>
            </p:cNvSpPr>
            <p:nvPr/>
          </p:nvSpPr>
          <p:spPr bwMode="auto">
            <a:xfrm>
              <a:off x="3072" y="3648"/>
              <a:ext cx="14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ea typeface="华文隶书" pitchFamily="2" charset="-122"/>
                </a:rPr>
                <a:t>教学改革</a:t>
              </a:r>
            </a:p>
          </p:txBody>
        </p:sp>
        <p:pic>
          <p:nvPicPr>
            <p:cNvPr id="3278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" y="3705"/>
              <a:ext cx="9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11"/>
          <p:cNvGrpSpPr>
            <a:grpSpLocks/>
          </p:cNvGrpSpPr>
          <p:nvPr/>
        </p:nvGrpSpPr>
        <p:grpSpPr bwMode="auto">
          <a:xfrm>
            <a:off x="1752600" y="2286000"/>
            <a:ext cx="5562600" cy="2552700"/>
            <a:chOff x="1104" y="1440"/>
            <a:chExt cx="3504" cy="1608"/>
          </a:xfrm>
        </p:grpSpPr>
        <p:pic>
          <p:nvPicPr>
            <p:cNvPr id="3278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76"/>
              <a:ext cx="313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40"/>
              <a:ext cx="3504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4038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一、指导思想</a:t>
            </a:r>
            <a:br>
              <a:rPr lang="zh-CN" altLang="en-US" sz="2400" b="1" dirty="0" smtClean="0"/>
            </a:br>
            <a:r>
              <a:rPr lang="zh-CN" altLang="en-US" sz="2400" b="1" dirty="0" smtClean="0"/>
              <a:t>        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dirty="0" smtClean="0"/>
              <a:t>坚持“以评促建、以评促改、以评促管、评建结合、重在建设”的方针；突出内涵建设、突出特色发展；强化办学合理定位，强化人才培养中心地位，强化质量保障体系建设，提高人才培养质量。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987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5562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33625"/>
            <a:ext cx="21431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790575" y="1585913"/>
            <a:ext cx="4591050" cy="471487"/>
            <a:chOff x="498" y="999"/>
            <a:chExt cx="2892" cy="297"/>
          </a:xfrm>
        </p:grpSpPr>
        <p:pic>
          <p:nvPicPr>
            <p:cNvPr id="3380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08"/>
              <a:ext cx="27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999"/>
              <a:ext cx="192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7900"/>
            <a:ext cx="54467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70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312" y="2209800"/>
            <a:ext cx="2095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838200" y="1600200"/>
            <a:ext cx="4600575" cy="552450"/>
            <a:chOff x="528" y="1008"/>
            <a:chExt cx="2898" cy="348"/>
          </a:xfrm>
        </p:grpSpPr>
        <p:pic>
          <p:nvPicPr>
            <p:cNvPr id="348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08"/>
              <a:ext cx="280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47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86000"/>
            <a:ext cx="55260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362200"/>
            <a:ext cx="2143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8"/>
          <p:cNvGrpSpPr>
            <a:grpSpLocks/>
          </p:cNvGrpSpPr>
          <p:nvPr/>
        </p:nvGrpSpPr>
        <p:grpSpPr bwMode="auto">
          <a:xfrm>
            <a:off x="871538" y="1676400"/>
            <a:ext cx="4424362" cy="495300"/>
            <a:chOff x="549" y="1056"/>
            <a:chExt cx="2787" cy="312"/>
          </a:xfrm>
        </p:grpSpPr>
        <p:pic>
          <p:nvPicPr>
            <p:cNvPr id="358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56"/>
              <a:ext cx="276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1086"/>
              <a:ext cx="18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4100"/>
            <a:ext cx="5715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4100"/>
            <a:ext cx="213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900113" y="1600200"/>
            <a:ext cx="4510087" cy="485775"/>
            <a:chOff x="567" y="1008"/>
            <a:chExt cx="2841" cy="306"/>
          </a:xfrm>
        </p:grpSpPr>
        <p:pic>
          <p:nvPicPr>
            <p:cNvPr id="368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08"/>
              <a:ext cx="27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20"/>
              <a:ext cx="19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122" y="1222375"/>
            <a:ext cx="3810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9812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主要写：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>
                <a:solidFill>
                  <a:srgbClr val="FF0000"/>
                </a:solidFill>
              </a:rPr>
              <a:t>教学改革的总体思路；</a:t>
            </a:r>
            <a:r>
              <a:rPr lang="zh-CN" altLang="en-US" dirty="0" smtClean="0"/>
              <a:t>人才培养模式改革、教学模式改革、教学管理模式改革等；本科教学工程项目列表；教学成果奖列表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课堂教学：教学大纲的制订与执行</a:t>
            </a:r>
            <a:endParaRPr lang="en-US" altLang="zh-CN" dirty="0" smtClean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实践教学体系建设、实验教学与实验室开放情况；实习实训、社会实践、毕业设计的落实情况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第二课堂育人体系建设及育人效果；学生国内外交流学习情况</a:t>
            </a:r>
            <a:endParaRPr lang="en-US" altLang="zh-CN" dirty="0" smtClean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梳理存在的所有问题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565936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6191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5" name="Freeform 3"/>
          <p:cNvSpPr>
            <a:spLocks/>
          </p:cNvSpPr>
          <p:nvPr/>
        </p:nvSpPr>
        <p:spPr bwMode="auto">
          <a:xfrm>
            <a:off x="3933825" y="4878388"/>
            <a:ext cx="3529013" cy="1420812"/>
          </a:xfrm>
          <a:custGeom>
            <a:avLst/>
            <a:gdLst>
              <a:gd name="T0" fmla="*/ 0 w 2223"/>
              <a:gd name="T1" fmla="*/ 1978321420 h 895"/>
              <a:gd name="T2" fmla="*/ 22682199 w 2223"/>
              <a:gd name="T3" fmla="*/ 1726305953 h 895"/>
              <a:gd name="T4" fmla="*/ 645160006 w 2223"/>
              <a:gd name="T5" fmla="*/ 1494451326 h 895"/>
              <a:gd name="T6" fmla="*/ 1358365005 w 2223"/>
              <a:gd name="T7" fmla="*/ 1494451326 h 895"/>
              <a:gd name="T8" fmla="*/ 2147483647 w 2223"/>
              <a:gd name="T9" fmla="*/ 1449088542 h 895"/>
              <a:gd name="T10" fmla="*/ 2147483647 w 2223"/>
              <a:gd name="T11" fmla="*/ 1333161427 h 895"/>
              <a:gd name="T12" fmla="*/ 2147483647 w 2223"/>
              <a:gd name="T13" fmla="*/ 1126508743 h 895"/>
              <a:gd name="T14" fmla="*/ 2147483647 w 2223"/>
              <a:gd name="T15" fmla="*/ 1058465361 h 895"/>
              <a:gd name="T16" fmla="*/ 2147483647 w 2223"/>
              <a:gd name="T17" fmla="*/ 388103919 h 895"/>
              <a:gd name="T18" fmla="*/ 2147483647 w 2223"/>
              <a:gd name="T19" fmla="*/ 297378351 h 895"/>
              <a:gd name="T20" fmla="*/ 2147483647 w 2223"/>
              <a:gd name="T21" fmla="*/ 252015567 h 895"/>
              <a:gd name="T22" fmla="*/ 2147483647 w 2223"/>
              <a:gd name="T23" fmla="*/ 965218844 h 895"/>
              <a:gd name="T24" fmla="*/ 2147483647 w 2223"/>
              <a:gd name="T25" fmla="*/ 1033263814 h 895"/>
              <a:gd name="T26" fmla="*/ 2147483647 w 2223"/>
              <a:gd name="T27" fmla="*/ 1219755260 h 895"/>
              <a:gd name="T28" fmla="*/ 2147483647 w 2223"/>
              <a:gd name="T29" fmla="*/ 1381045159 h 895"/>
              <a:gd name="T30" fmla="*/ 2147483647 w 2223"/>
              <a:gd name="T31" fmla="*/ 1542335058 h 895"/>
              <a:gd name="T32" fmla="*/ 2147483647 w 2223"/>
              <a:gd name="T33" fmla="*/ 1610378441 h 895"/>
              <a:gd name="T34" fmla="*/ 2147483647 w 2223"/>
              <a:gd name="T35" fmla="*/ 2094248535 h 895"/>
              <a:gd name="T36" fmla="*/ 2147483647 w 2223"/>
              <a:gd name="T37" fmla="*/ 2147483647 h 895"/>
              <a:gd name="T38" fmla="*/ 2147483647 w 2223"/>
              <a:gd name="T39" fmla="*/ 2147483647 h 895"/>
              <a:gd name="T40" fmla="*/ 367942802 w 2223"/>
              <a:gd name="T41" fmla="*/ 2147483647 h 895"/>
              <a:gd name="T42" fmla="*/ 0 w 2223"/>
              <a:gd name="T43" fmla="*/ 1978321420 h 8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23"/>
              <a:gd name="T67" fmla="*/ 0 h 895"/>
              <a:gd name="T68" fmla="*/ 2223 w 2223"/>
              <a:gd name="T69" fmla="*/ 895 h 8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23" h="895">
                <a:moveTo>
                  <a:pt x="0" y="785"/>
                </a:moveTo>
                <a:cubicBezTo>
                  <a:pt x="3" y="752"/>
                  <a:pt x="4" y="718"/>
                  <a:pt x="9" y="685"/>
                </a:cubicBezTo>
                <a:cubicBezTo>
                  <a:pt x="23" y="586"/>
                  <a:pt x="193" y="597"/>
                  <a:pt x="256" y="593"/>
                </a:cubicBezTo>
                <a:cubicBezTo>
                  <a:pt x="380" y="562"/>
                  <a:pt x="228" y="596"/>
                  <a:pt x="539" y="593"/>
                </a:cubicBezTo>
                <a:cubicBezTo>
                  <a:pt x="731" y="591"/>
                  <a:pt x="1115" y="575"/>
                  <a:pt x="1115" y="575"/>
                </a:cubicBezTo>
                <a:cubicBezTo>
                  <a:pt x="1166" y="567"/>
                  <a:pt x="1181" y="564"/>
                  <a:pt x="1216" y="529"/>
                </a:cubicBezTo>
                <a:cubicBezTo>
                  <a:pt x="1237" y="465"/>
                  <a:pt x="1228" y="492"/>
                  <a:pt x="1243" y="447"/>
                </a:cubicBezTo>
                <a:cubicBezTo>
                  <a:pt x="1246" y="438"/>
                  <a:pt x="1252" y="420"/>
                  <a:pt x="1252" y="420"/>
                </a:cubicBezTo>
                <a:cubicBezTo>
                  <a:pt x="1254" y="382"/>
                  <a:pt x="1233" y="201"/>
                  <a:pt x="1289" y="154"/>
                </a:cubicBezTo>
                <a:cubicBezTo>
                  <a:pt x="1306" y="139"/>
                  <a:pt x="1364" y="123"/>
                  <a:pt x="1380" y="118"/>
                </a:cubicBezTo>
                <a:cubicBezTo>
                  <a:pt x="1398" y="112"/>
                  <a:pt x="1435" y="100"/>
                  <a:pt x="1435" y="100"/>
                </a:cubicBezTo>
                <a:cubicBezTo>
                  <a:pt x="1918" y="111"/>
                  <a:pt x="1810" y="0"/>
                  <a:pt x="1837" y="383"/>
                </a:cubicBezTo>
                <a:cubicBezTo>
                  <a:pt x="1838" y="393"/>
                  <a:pt x="1844" y="401"/>
                  <a:pt x="1847" y="410"/>
                </a:cubicBezTo>
                <a:cubicBezTo>
                  <a:pt x="1825" y="473"/>
                  <a:pt x="1841" y="451"/>
                  <a:pt x="1810" y="484"/>
                </a:cubicBezTo>
                <a:cubicBezTo>
                  <a:pt x="1797" y="522"/>
                  <a:pt x="1781" y="520"/>
                  <a:pt x="1755" y="548"/>
                </a:cubicBezTo>
                <a:cubicBezTo>
                  <a:pt x="1787" y="644"/>
                  <a:pt x="2027" y="611"/>
                  <a:pt x="2057" y="612"/>
                </a:cubicBezTo>
                <a:cubicBezTo>
                  <a:pt x="2114" y="618"/>
                  <a:pt x="2150" y="626"/>
                  <a:pt x="2203" y="639"/>
                </a:cubicBezTo>
                <a:cubicBezTo>
                  <a:pt x="2201" y="679"/>
                  <a:pt x="2223" y="785"/>
                  <a:pt x="2176" y="831"/>
                </a:cubicBezTo>
                <a:cubicBezTo>
                  <a:pt x="2148" y="859"/>
                  <a:pt x="2102" y="865"/>
                  <a:pt x="2066" y="877"/>
                </a:cubicBezTo>
                <a:cubicBezTo>
                  <a:pt x="2048" y="883"/>
                  <a:pt x="2011" y="895"/>
                  <a:pt x="2011" y="895"/>
                </a:cubicBezTo>
                <a:cubicBezTo>
                  <a:pt x="1389" y="892"/>
                  <a:pt x="768" y="895"/>
                  <a:pt x="146" y="886"/>
                </a:cubicBezTo>
                <a:cubicBezTo>
                  <a:pt x="107" y="885"/>
                  <a:pt x="19" y="814"/>
                  <a:pt x="0" y="785"/>
                </a:cubicBezTo>
                <a:close/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200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4191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7"/>
          <p:cNvGrpSpPr>
            <a:grpSpLocks/>
          </p:cNvGrpSpPr>
          <p:nvPr/>
        </p:nvGrpSpPr>
        <p:grpSpPr bwMode="auto">
          <a:xfrm>
            <a:off x="2228850" y="5819775"/>
            <a:ext cx="6477000" cy="519113"/>
            <a:chOff x="1404" y="3666"/>
            <a:chExt cx="4080" cy="327"/>
          </a:xfrm>
        </p:grpSpPr>
        <p:sp>
          <p:nvSpPr>
            <p:cNvPr id="37904" name="Text Box 8"/>
            <p:cNvSpPr txBox="1">
              <a:spLocks noChangeArrowheads="1"/>
            </p:cNvSpPr>
            <p:nvPr/>
          </p:nvSpPr>
          <p:spPr bwMode="auto">
            <a:xfrm>
              <a:off x="1404" y="3666"/>
              <a:ext cx="40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48"/>
                  </a:solidFill>
                  <a:ea typeface="华文隶书" pitchFamily="2" charset="-122"/>
                </a:rPr>
                <a:t>关注学生：</a:t>
              </a:r>
              <a:r>
                <a:rPr lang="zh-CN" altLang="en-US" sz="2800">
                  <a:ea typeface="华文隶书" pitchFamily="2" charset="-122"/>
                </a:rPr>
                <a:t>学生支持，学习产出</a:t>
              </a:r>
            </a:p>
          </p:txBody>
        </p:sp>
        <p:pic>
          <p:nvPicPr>
            <p:cNvPr id="379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" y="3726"/>
              <a:ext cx="101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738"/>
              <a:ext cx="20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54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81250"/>
            <a:ext cx="5410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362200"/>
            <a:ext cx="21431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47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13" y="2362200"/>
            <a:ext cx="55260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00300"/>
            <a:ext cx="21240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524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62200"/>
            <a:ext cx="5638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390775"/>
            <a:ext cx="21431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848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0300"/>
            <a:ext cx="5638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00300"/>
            <a:ext cx="21240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038600"/>
          </a:xfrm>
        </p:spPr>
        <p:txBody>
          <a:bodyPr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 smtClean="0"/>
              <a:t>二、评估重点</a:t>
            </a:r>
            <a:br>
              <a:rPr lang="zh-CN" altLang="en-US" sz="2400" b="1" dirty="0" smtClean="0"/>
            </a:br>
            <a:r>
              <a:rPr lang="zh-CN" altLang="en-US" sz="2400" dirty="0" smtClean="0"/>
              <a:t>审核评估重点考察以下 </a:t>
            </a:r>
            <a:r>
              <a:rPr lang="en-US" altLang="zh-CN" sz="2400" dirty="0" smtClean="0"/>
              <a:t>6 </a:t>
            </a:r>
            <a:r>
              <a:rPr lang="zh-CN" altLang="en-US" sz="2400" dirty="0" smtClean="0"/>
              <a:t>个方面内容：</a:t>
            </a:r>
            <a:br>
              <a:rPr lang="zh-CN" altLang="en-US" sz="2400" dirty="0" smtClean="0"/>
            </a:br>
            <a:r>
              <a:rPr lang="en-US" altLang="zh-CN" sz="2400" dirty="0" smtClean="0"/>
              <a:t>1.</a:t>
            </a:r>
            <a:r>
              <a:rPr lang="zh-CN" altLang="en-US" sz="2400" dirty="0" smtClean="0"/>
              <a:t>考察人才培养目标与社会需求的适应度，人才培养方案与人才培养目标的符合度；</a:t>
            </a:r>
            <a:br>
              <a:rPr lang="zh-CN" altLang="en-US" sz="2400" dirty="0" smtClean="0"/>
            </a:br>
            <a:r>
              <a:rPr lang="en-US" altLang="zh-CN" sz="2400" dirty="0" smtClean="0"/>
              <a:t>2.</a:t>
            </a:r>
            <a:r>
              <a:rPr lang="zh-CN" altLang="en-US" sz="2400" dirty="0" smtClean="0"/>
              <a:t>考察教师和教学资源对人才培养的保障度（其中师资队伍数量与结构、教师队伍建设规划和实施情况、教学经费投入为重中之重）；</a:t>
            </a:r>
            <a:br>
              <a:rPr lang="zh-CN" altLang="en-US" sz="2400" dirty="0" smtClean="0"/>
            </a:br>
            <a:r>
              <a:rPr lang="en-US" altLang="zh-CN" sz="2400" dirty="0" smtClean="0"/>
              <a:t>3.</a:t>
            </a:r>
            <a:r>
              <a:rPr lang="zh-CN" altLang="en-US" sz="2400" dirty="0" smtClean="0"/>
              <a:t>考察教学质量保障体系运行的有效度；</a:t>
            </a:r>
            <a:br>
              <a:rPr lang="zh-CN" altLang="en-US" sz="2400" dirty="0" smtClean="0"/>
            </a:br>
            <a:r>
              <a:rPr lang="en-US" altLang="zh-CN" sz="2400" dirty="0" smtClean="0"/>
              <a:t>4.</a:t>
            </a:r>
            <a:r>
              <a:rPr lang="zh-CN" altLang="en-US" sz="2400" dirty="0" smtClean="0"/>
              <a:t>考察学生学习效果与培养目标的达成度，学生和用人单位的满意度；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5.</a:t>
            </a:r>
            <a:r>
              <a:rPr lang="zh-CN" altLang="en-US" sz="2400" dirty="0" smtClean="0"/>
              <a:t>考察学校党政领导重视本科教学、落实本科教学中心地位的措施及成效，考察人事、财务、总务、后勤、资产等部门保障及服务教学的情况；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6.</a:t>
            </a:r>
            <a:r>
              <a:rPr lang="zh-CN" altLang="en-US" sz="2400" dirty="0" smtClean="0"/>
              <a:t>考察高校上一轮评估存在问题的整改落实情况。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27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4191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743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主要写：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/>
              <a:t>学风建设的措施与效果；学生学业成绩及综合素质表现；学生第二课堂的立项、获奖情况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用人单位对毕业生的评价</a:t>
            </a:r>
            <a:endParaRPr lang="en-US" altLang="zh-CN" dirty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梳理存在的所有问题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85564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86350"/>
            <a:ext cx="5886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29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2913"/>
            <a:ext cx="3962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3886200" y="5791200"/>
            <a:ext cx="2057400" cy="519113"/>
            <a:chOff x="2448" y="3648"/>
            <a:chExt cx="1296" cy="327"/>
          </a:xfrm>
        </p:grpSpPr>
        <p:sp>
          <p:nvSpPr>
            <p:cNvPr id="43033" name="Text Box 7"/>
            <p:cNvSpPr txBox="1">
              <a:spLocks noChangeArrowheads="1"/>
            </p:cNvSpPr>
            <p:nvPr/>
          </p:nvSpPr>
          <p:spPr bwMode="auto">
            <a:xfrm>
              <a:off x="2448" y="3648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ea typeface="华文隶书" pitchFamily="2" charset="-122"/>
                </a:rPr>
                <a:t>质量信息</a:t>
              </a:r>
            </a:p>
          </p:txBody>
        </p:sp>
        <p:pic>
          <p:nvPicPr>
            <p:cNvPr id="43034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3696"/>
              <a:ext cx="91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29200" y="5486400"/>
            <a:ext cx="1095375" cy="439738"/>
            <a:chOff x="3150" y="3456"/>
            <a:chExt cx="690" cy="277"/>
          </a:xfrm>
        </p:grpSpPr>
        <p:grpSp>
          <p:nvGrpSpPr>
            <p:cNvPr id="43029" name="Group 10"/>
            <p:cNvGrpSpPr>
              <a:grpSpLocks/>
            </p:cNvGrpSpPr>
            <p:nvPr/>
          </p:nvGrpSpPr>
          <p:grpSpPr bwMode="auto">
            <a:xfrm>
              <a:off x="3168" y="3456"/>
              <a:ext cx="672" cy="277"/>
              <a:chOff x="3174" y="3467"/>
              <a:chExt cx="672" cy="277"/>
            </a:xfrm>
          </p:grpSpPr>
          <p:sp>
            <p:nvSpPr>
              <p:cNvPr id="43031" name="Line 11"/>
              <p:cNvSpPr>
                <a:spLocks noChangeShapeType="1"/>
              </p:cNvSpPr>
              <p:nvPr/>
            </p:nvSpPr>
            <p:spPr bwMode="auto">
              <a:xfrm flipH="1">
                <a:off x="3408" y="3504"/>
                <a:ext cx="432" cy="24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2" name="Text Box 12"/>
              <p:cNvSpPr txBox="1">
                <a:spLocks noChangeArrowheads="1"/>
              </p:cNvSpPr>
              <p:nvPr/>
            </p:nvSpPr>
            <p:spPr bwMode="auto">
              <a:xfrm>
                <a:off x="3174" y="3467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0">
                    <a:solidFill>
                      <a:srgbClr val="700015"/>
                    </a:solidFill>
                    <a:ea typeface="华文琥珀" pitchFamily="2" charset="-122"/>
                  </a:rPr>
                  <a:t>获得</a:t>
                </a:r>
              </a:p>
            </p:txBody>
          </p:sp>
        </p:grpSp>
        <p:pic>
          <p:nvPicPr>
            <p:cNvPr id="43030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3504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86400" y="5562600"/>
            <a:ext cx="1600200" cy="625475"/>
            <a:chOff x="3456" y="3504"/>
            <a:chExt cx="1008" cy="394"/>
          </a:xfrm>
        </p:grpSpPr>
        <p:grpSp>
          <p:nvGrpSpPr>
            <p:cNvPr id="43025" name="Group 15"/>
            <p:cNvGrpSpPr>
              <a:grpSpLocks/>
            </p:cNvGrpSpPr>
            <p:nvPr/>
          </p:nvGrpSpPr>
          <p:grpSpPr bwMode="auto">
            <a:xfrm>
              <a:off x="3456" y="3504"/>
              <a:ext cx="1008" cy="394"/>
              <a:chOff x="3456" y="3504"/>
              <a:chExt cx="1008" cy="394"/>
            </a:xfrm>
          </p:grpSpPr>
          <p:sp>
            <p:nvSpPr>
              <p:cNvPr id="43027" name="Text Box 16"/>
              <p:cNvSpPr txBox="1">
                <a:spLocks noChangeArrowheads="1"/>
              </p:cNvSpPr>
              <p:nvPr/>
            </p:nvSpPr>
            <p:spPr bwMode="auto">
              <a:xfrm>
                <a:off x="3792" y="364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0">
                    <a:solidFill>
                      <a:srgbClr val="700015"/>
                    </a:solidFill>
                    <a:ea typeface="华文琥珀" pitchFamily="2" charset="-122"/>
                  </a:rPr>
                  <a:t>反馈</a:t>
                </a:r>
              </a:p>
            </p:txBody>
          </p:sp>
          <p:sp>
            <p:nvSpPr>
              <p:cNvPr id="43028" name="Line 17"/>
              <p:cNvSpPr>
                <a:spLocks noChangeShapeType="1"/>
              </p:cNvSpPr>
              <p:nvPr/>
            </p:nvSpPr>
            <p:spPr bwMode="auto">
              <a:xfrm flipV="1">
                <a:off x="3456" y="3504"/>
                <a:ext cx="1008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43026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687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65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6308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71725"/>
            <a:ext cx="21240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4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563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4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2143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372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5867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143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23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133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3962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249487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主要写：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/>
              <a:t>教学质量管理队伍建设；学院教学管理人员名单，结构分析（含年龄结构、职称结构、学位结构）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学院督导队伍建设</a:t>
            </a:r>
            <a:endParaRPr lang="en-US" altLang="zh-CN" dirty="0" smtClean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学院学生信息员队伍建设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、学院的教学质量保障体系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、学院的教学质量监控体系</a:t>
            </a:r>
            <a:endParaRPr lang="en-US" altLang="zh-CN" dirty="0" smtClean="0"/>
          </a:p>
          <a:p>
            <a:r>
              <a:rPr lang="en-US" altLang="zh-CN" dirty="0" smtClean="0"/>
              <a:t>6、</a:t>
            </a:r>
            <a:r>
              <a:rPr lang="zh-CN" altLang="en-US" dirty="0" smtClean="0"/>
              <a:t>梳理存在的所有问题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6883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49487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主要写：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/>
              <a:t>教学质量管理队伍建设；学院教学管理人员名单，结构分析（含年龄结构、职称结构、学位结构）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学院督导队伍建设</a:t>
            </a:r>
            <a:endParaRPr lang="en-US" altLang="zh-CN" dirty="0" smtClean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学院学生信息员队伍建设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、学院的教学质量保障体系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、学院的教学质量监控体系</a:t>
            </a:r>
            <a:endParaRPr lang="en-US" altLang="zh-CN" dirty="0" smtClean="0"/>
          </a:p>
          <a:p>
            <a:r>
              <a:rPr lang="en-US" altLang="zh-CN" dirty="0" smtClean="0"/>
              <a:t>6、</a:t>
            </a:r>
            <a:r>
              <a:rPr lang="zh-CN" altLang="en-US" dirty="0" smtClean="0"/>
              <a:t>存在的问题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6883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457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五、</a:t>
            </a:r>
            <a:r>
              <a:rPr lang="zh-CN" altLang="en-US" sz="3200" dirty="0" smtClean="0"/>
              <a:t>状态数据库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3716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状态数据库的基本构成</a:t>
            </a:r>
          </a:p>
          <a:p>
            <a:endParaRPr lang="en-US" altLang="zh-CN" dirty="0" smtClean="0"/>
          </a:p>
          <a:p>
            <a:r>
              <a:rPr lang="zh-CN" altLang="zh-CN" dirty="0" smtClean="0"/>
              <a:t>涉及</a:t>
            </a:r>
            <a:r>
              <a:rPr lang="en-US" altLang="zh-CN" dirty="0" smtClean="0"/>
              <a:t>7</a:t>
            </a:r>
            <a:r>
              <a:rPr lang="zh-CN" altLang="zh-CN" dirty="0" smtClean="0"/>
              <a:t>个方面，</a:t>
            </a:r>
            <a:r>
              <a:rPr lang="en-US" altLang="zh-CN" dirty="0" smtClean="0"/>
              <a:t>78</a:t>
            </a:r>
            <a:r>
              <a:rPr lang="zh-CN" altLang="en-US" dirty="0" smtClean="0"/>
              <a:t>张</a:t>
            </a:r>
            <a:r>
              <a:rPr lang="zh-CN" altLang="zh-CN" dirty="0" smtClean="0"/>
              <a:t>表格</a:t>
            </a:r>
          </a:p>
          <a:p>
            <a:r>
              <a:rPr lang="zh-CN" altLang="zh-CN" dirty="0" smtClean="0"/>
              <a:t>学校基本信息（</a:t>
            </a:r>
            <a:r>
              <a:rPr lang="en-US" altLang="zh-CN" dirty="0" smtClean="0"/>
              <a:t>12</a:t>
            </a:r>
            <a:r>
              <a:rPr lang="zh-CN" altLang="zh-CN" dirty="0" smtClean="0"/>
              <a:t>张表）；学校基本条件（</a:t>
            </a:r>
            <a:r>
              <a:rPr lang="en-US" altLang="zh-CN" dirty="0" smtClean="0"/>
              <a:t>12</a:t>
            </a:r>
            <a:r>
              <a:rPr lang="zh-CN" altLang="zh-CN" dirty="0" smtClean="0"/>
              <a:t>张表）；教职工信息（</a:t>
            </a:r>
            <a:r>
              <a:rPr lang="en-US" altLang="zh-CN" dirty="0" smtClean="0"/>
              <a:t>12</a:t>
            </a:r>
            <a:r>
              <a:rPr lang="zh-CN" altLang="zh-CN" dirty="0" smtClean="0"/>
              <a:t>张表）；学科专业（</a:t>
            </a:r>
            <a:r>
              <a:rPr lang="en-US" altLang="zh-CN" dirty="0" smtClean="0"/>
              <a:t>5</a:t>
            </a:r>
            <a:r>
              <a:rPr lang="zh-CN" altLang="zh-CN" dirty="0" smtClean="0"/>
              <a:t>张表）；人才培养（</a:t>
            </a:r>
            <a:r>
              <a:rPr lang="en-US" altLang="zh-CN" dirty="0" smtClean="0"/>
              <a:t>11</a:t>
            </a:r>
            <a:r>
              <a:rPr lang="zh-CN" altLang="zh-CN" dirty="0" smtClean="0"/>
              <a:t>张表）；学生信息（</a:t>
            </a:r>
            <a:r>
              <a:rPr lang="en-US" altLang="zh-CN" dirty="0" smtClean="0"/>
              <a:t>20</a:t>
            </a:r>
            <a:r>
              <a:rPr lang="zh-CN" altLang="zh-CN" dirty="0" smtClean="0"/>
              <a:t>张表）；教学管理与质量监控（</a:t>
            </a:r>
            <a:r>
              <a:rPr lang="en-US" altLang="zh-CN" dirty="0" smtClean="0"/>
              <a:t>6</a:t>
            </a:r>
            <a:r>
              <a:rPr lang="zh-CN" altLang="zh-CN" dirty="0" smtClean="0"/>
              <a:t>张表）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2326883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200" y="914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六、</a:t>
            </a:r>
            <a:r>
              <a:rPr lang="zh-CN" altLang="en-US" sz="3200" dirty="0" smtClean="0"/>
              <a:t>教学档案、支撑材料和专家评估案头材料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20574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听课看课</a:t>
            </a:r>
            <a:endParaRPr lang="en-US" altLang="zh-CN" dirty="0" smtClean="0"/>
          </a:p>
          <a:p>
            <a:r>
              <a:rPr lang="zh-CN" altLang="en-US" dirty="0" smtClean="0"/>
              <a:t>调阅材料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每位专家听课看课不少于</a:t>
            </a:r>
            <a:r>
              <a:rPr lang="en-US" altLang="zh-CN" dirty="0" smtClean="0"/>
              <a:t>3</a:t>
            </a:r>
            <a:r>
              <a:rPr lang="zh-CN" altLang="en-US" dirty="0" smtClean="0"/>
              <a:t>门；</a:t>
            </a:r>
            <a:endParaRPr lang="en-US" altLang="zh-CN" dirty="0" smtClean="0"/>
          </a:p>
          <a:p>
            <a:r>
              <a:rPr lang="zh-CN" altLang="en-US" dirty="0" smtClean="0"/>
              <a:t>调阅毕业设计不少于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个专业；</a:t>
            </a:r>
            <a:endParaRPr lang="en-US" altLang="zh-CN" dirty="0" smtClean="0"/>
          </a:p>
          <a:p>
            <a:r>
              <a:rPr lang="zh-CN" altLang="en-US" dirty="0" smtClean="0"/>
              <a:t>调阅课程试卷和试卷分析报告不少于</a:t>
            </a:r>
            <a:r>
              <a:rPr lang="en-US" altLang="zh-CN" dirty="0" smtClean="0"/>
              <a:t>3</a:t>
            </a:r>
            <a:r>
              <a:rPr lang="zh-CN" altLang="en-US" dirty="0" smtClean="0"/>
              <a:t>门。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专家数量</a:t>
            </a:r>
            <a:r>
              <a:rPr lang="en-US" altLang="zh-CN" dirty="0" smtClean="0"/>
              <a:t>9-13</a:t>
            </a:r>
            <a:r>
              <a:rPr lang="zh-CN" altLang="en-US" dirty="0" smtClean="0"/>
              <a:t>位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2326883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629400"/>
          </a:xfrm>
        </p:spPr>
        <p:txBody>
          <a:bodyPr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 smtClean="0"/>
              <a:t>三、核心任务</a:t>
            </a:r>
            <a:br>
              <a:rPr lang="zh-CN" altLang="en-US" sz="2400" b="1" dirty="0" smtClean="0"/>
            </a:br>
            <a:r>
              <a:rPr lang="en-US" altLang="zh-CN" sz="2400" b="1" dirty="0" smtClean="0"/>
              <a:t>1、</a:t>
            </a:r>
            <a:r>
              <a:rPr lang="zh-CN" altLang="en-US" sz="2400" b="1" dirty="0" smtClean="0"/>
              <a:t>上一次评估的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整改报告</a:t>
            </a:r>
            <a:r>
              <a:rPr lang="en-US" altLang="zh-CN" sz="2400" b="1" dirty="0" smtClean="0"/>
              <a:t>》；</a:t>
            </a:r>
            <a:br>
              <a:rPr lang="en-US" altLang="zh-CN" sz="2400" b="1" dirty="0" smtClean="0"/>
            </a:br>
            <a:r>
              <a:rPr lang="en-US" altLang="zh-CN" sz="2400" b="1" dirty="0" smtClean="0"/>
              <a:t>2、《</a:t>
            </a:r>
            <a:r>
              <a:rPr lang="zh-CN" altLang="en-US" sz="2400" b="1" dirty="0" smtClean="0"/>
              <a:t>本科教学审核评估自评报告</a:t>
            </a:r>
            <a:r>
              <a:rPr lang="en-US" altLang="zh-CN" sz="2400" b="1" dirty="0" smtClean="0"/>
              <a:t>》</a:t>
            </a:r>
            <a:r>
              <a:rPr lang="zh-CN" altLang="en-US" sz="2400" dirty="0" smtClean="0"/>
              <a:t>报告要求在 </a:t>
            </a:r>
            <a:r>
              <a:rPr lang="en-US" altLang="zh-CN" sz="2400" dirty="0" smtClean="0"/>
              <a:t>8 </a:t>
            </a:r>
            <a:r>
              <a:rPr lang="zh-CN" altLang="en-US" sz="2400" dirty="0" smtClean="0"/>
              <a:t>万字以内，对存在的问题分析透彻并达到三分之一的篇幅。</a:t>
            </a:r>
            <a:br>
              <a:rPr lang="zh-CN" altLang="en-US" sz="2400" dirty="0" smtClean="0"/>
            </a:br>
            <a:r>
              <a:rPr lang="en-US" altLang="zh-CN" sz="2400" dirty="0" smtClean="0"/>
              <a:t>3、</a:t>
            </a:r>
            <a:r>
              <a:rPr lang="zh-CN" altLang="en-US" sz="2400" b="1" dirty="0" smtClean="0"/>
              <a:t>填报全国高校教学基本状态数据库数据</a:t>
            </a:r>
            <a:r>
              <a:rPr lang="zh-CN" altLang="en-US" sz="2400" dirty="0" smtClean="0"/>
              <a:t>。数据库包括 </a:t>
            </a:r>
            <a:r>
              <a:rPr lang="en-US" altLang="zh-CN" sz="2400" dirty="0" smtClean="0"/>
              <a:t>7 </a:t>
            </a:r>
            <a:r>
              <a:rPr lang="zh-CN" altLang="en-US" sz="2400" dirty="0" smtClean="0"/>
              <a:t>大类数据、</a:t>
            </a:r>
            <a:r>
              <a:rPr lang="en-US" altLang="zh-CN" sz="2400" dirty="0" smtClean="0"/>
              <a:t>78 </a:t>
            </a:r>
            <a:r>
              <a:rPr lang="zh-CN" altLang="en-US" sz="2400" dirty="0" smtClean="0"/>
              <a:t>个详细表格、</a:t>
            </a:r>
            <a:r>
              <a:rPr lang="en-US" altLang="zh-CN" sz="2400" dirty="0" smtClean="0"/>
              <a:t>560 </a:t>
            </a:r>
            <a:r>
              <a:rPr lang="zh-CN" altLang="en-US" sz="2400" dirty="0" smtClean="0"/>
              <a:t>个数据指标，涉及学校方方面面的情况。生成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教学基本状态数据分析报告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，该报告是专家开展评估的重要支撑。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4、</a:t>
            </a:r>
            <a:r>
              <a:rPr lang="zh-CN" altLang="en-US" sz="2400" b="1" dirty="0" smtClean="0"/>
              <a:t>近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年度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本科教学质量报告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/>
            </a:r>
            <a:br>
              <a:rPr lang="zh-CN" altLang="en-US" sz="2400" b="1" dirty="0" smtClean="0"/>
            </a:br>
            <a:r>
              <a:rPr lang="en-US" altLang="zh-CN" sz="2400" dirty="0" smtClean="0"/>
              <a:t>5、</a:t>
            </a:r>
            <a:r>
              <a:rPr lang="zh-CN" altLang="en-US" sz="2400" dirty="0" smtClean="0"/>
              <a:t>梳理评估工作材料。评估工作材料包括三个方面：</a:t>
            </a:r>
            <a:r>
              <a:rPr lang="zh-CN" altLang="en-US" sz="2400" b="1" dirty="0" smtClean="0"/>
              <a:t>教学档案、支撑材料和专家评估案头材料</a:t>
            </a:r>
            <a:r>
              <a:rPr lang="zh-CN" altLang="en-US" sz="2400" dirty="0" smtClean="0"/>
              <a:t>；教学档案是学校教学管理、教学运行的材料，是学校日常工作的见证；支撑材料是佐证自评报告的材料；专家评估案头材料是方便专家进校考察工作的引导性材料。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27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4" name="Group 36"/>
          <p:cNvGrpSpPr>
            <a:grpSpLocks/>
          </p:cNvGrpSpPr>
          <p:nvPr/>
        </p:nvGrpSpPr>
        <p:grpSpPr bwMode="auto">
          <a:xfrm>
            <a:off x="1092662" y="1447800"/>
            <a:ext cx="6100763" cy="2617787"/>
            <a:chOff x="768" y="1125"/>
            <a:chExt cx="3843" cy="1649"/>
          </a:xfrm>
        </p:grpSpPr>
        <p:pic>
          <p:nvPicPr>
            <p:cNvPr id="174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32"/>
              <a:ext cx="3420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25"/>
              <a:ext cx="278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09"/>
              <a:ext cx="3747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  <p:sp>
        <p:nvSpPr>
          <p:cNvPr id="8" name="AutoShape 32" descr="http://img2.imgtn.bdimg.com/it/u=3645597906,2796768708&amp;fm=23&amp;gp=0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119824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5550"/>
            <a:ext cx="52768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62525"/>
            <a:ext cx="70850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1325"/>
            <a:ext cx="3962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544988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7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124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914400" y="1600200"/>
            <a:ext cx="4914900" cy="466725"/>
            <a:chOff x="576" y="1008"/>
            <a:chExt cx="3096" cy="294"/>
          </a:xfrm>
        </p:grpSpPr>
        <p:pic>
          <p:nvPicPr>
            <p:cNvPr id="2356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309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1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68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" y="2324100"/>
            <a:ext cx="5486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362200"/>
            <a:ext cx="21812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914400" y="1600200"/>
            <a:ext cx="4981575" cy="457200"/>
            <a:chOff x="576" y="1008"/>
            <a:chExt cx="3138" cy="288"/>
          </a:xfrm>
        </p:grpSpPr>
        <p:pic>
          <p:nvPicPr>
            <p:cNvPr id="2459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313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1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78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562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281" y="2362200"/>
            <a:ext cx="21621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四、</a:t>
            </a:r>
            <a:r>
              <a:rPr lang="zh-CN" altLang="en-US" sz="3200" dirty="0" smtClean="0"/>
              <a:t>学院自</a:t>
            </a:r>
            <a:r>
              <a:rPr lang="zh-CN" altLang="en-US" sz="3200" dirty="0" smtClean="0"/>
              <a:t>评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审</a:t>
            </a:r>
            <a:r>
              <a:rPr lang="zh-CN" altLang="en-US" sz="3200" dirty="0" smtClean="0"/>
              <a:t>核项目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6.6|8.8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12831</TotalTime>
  <Words>1435</Words>
  <Application>Microsoft Office PowerPoint</Application>
  <PresentationFormat>全屏显示(4:3)</PresentationFormat>
  <Paragraphs>105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默认设计模板</vt:lpstr>
      <vt:lpstr>本科教学审核评估           ——学院自评 </vt:lpstr>
      <vt:lpstr>一、指导思想          坚持“以评促建、以评促改、以评促管、评建结合、重在建设”的方针；突出内涵建设、突出特色发展；强化办学合理定位，强化人才培养中心地位，强化质量保障体系建设，提高人才培养质量。</vt:lpstr>
      <vt:lpstr>二、评估重点 审核评估重点考察以下 6 个方面内容： 1.考察人才培养目标与社会需求的适应度，人才培养方案与人才培养目标的符合度； 2.考察教师和教学资源对人才培养的保障度（其中师资队伍数量与结构、教师队伍建设规划和实施情况、教学经费投入为重中之重）； 3.考察教学质量保障体系运行的有效度； 4.考察学生学习效果与培养目标的达成度，学生和用人单位的满意度； 5.考察学校党政领导重视本科教学、落实本科教学中心地位的措施及成效，考察人事、财务、总务、后勤、资产等部门保障及服务教学的情况； 6.考察高校上一轮评估存在问题的整改落实情况。</vt:lpstr>
      <vt:lpstr>三、核心任务 1、上一次评估的《整改报告》； 2、《本科教学审核评估自评报告》报告要求在 8 万字以内，对存在的问题分析透彻并达到三分之一的篇幅。 3、填报全国高校教学基本状态数据库数据。数据库包括 7 大类数据、78 个详细表格、560 个数据指标，涉及学校方方面面的情况。生成《教学基本状态数据分析报告》，该报告是专家开展评估的重要支撑。 4、近3年度《本科教学质量报告》 5、梳理评估工作材料。评估工作材料包括三个方面：教学档案、支撑材料和专家评估案头材料；教学档案是学校教学管理、教学运行的材料，是学校日常工作的见证；支撑材料是佐证自评报告的材料；专家评估案头材料是方便专家进校考察工作的引导性材料。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魏金成</cp:lastModifiedBy>
  <cp:revision>1098</cp:revision>
  <cp:lastPrinted>1601-01-01T00:00:00Z</cp:lastPrinted>
  <dcterms:created xsi:type="dcterms:W3CDTF">1601-01-01T00:00:00Z</dcterms:created>
  <dcterms:modified xsi:type="dcterms:W3CDTF">2017-06-22T14:22:57Z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